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59" r:id="rId3"/>
    <p:sldId id="320" r:id="rId4"/>
    <p:sldId id="305" r:id="rId5"/>
    <p:sldId id="306" r:id="rId6"/>
    <p:sldId id="307" r:id="rId7"/>
    <p:sldId id="311" r:id="rId8"/>
    <p:sldId id="321" r:id="rId9"/>
    <p:sldId id="322" r:id="rId10"/>
    <p:sldId id="317" r:id="rId11"/>
    <p:sldId id="318" r:id="rId12"/>
    <p:sldId id="299" r:id="rId13"/>
    <p:sldId id="301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 PC" initials="A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9" autoAdjust="0"/>
    <p:restoredTop sz="91107" autoAdjust="0"/>
  </p:normalViewPr>
  <p:slideViewPr>
    <p:cSldViewPr>
      <p:cViewPr>
        <p:scale>
          <a:sx n="74" d="100"/>
          <a:sy n="74" d="100"/>
        </p:scale>
        <p:origin x="-127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mi thuat 3\baihatthanhcongb.WA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058"/>
  <ax:ocxPr ax:name="_cy" ax:value="847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7CB59-B8C6-43A9-8107-8553FC571A0B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98E84-D3E4-46C3-83C9-A9914852B2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98E84-D3E4-46C3-83C9-A9914852B2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2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095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700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750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861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3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200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497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815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147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251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EC817-2889-4274-8F4A-F38F8FCE8ADD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66630-2981-4553-8FA8-CDF35F8D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105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EC817-2889-4274-8F4A-F38F8FCE8ADD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6630-2981-4553-8FA8-CDF35F8DF0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228600"/>
            <a:ext cx="3733800" cy="660400"/>
          </a:xfrm>
          <a:prstGeom prst="rect">
            <a:avLst/>
          </a:prstGeo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00"/>
                </a:solidFill>
                <a:latin typeface=".VnBlackH" pitchFamily="34" charset="0"/>
              </a:rPr>
              <a:t/>
            </a:r>
            <a:br>
              <a:rPr lang="en-US" sz="1600" dirty="0">
                <a:solidFill>
                  <a:srgbClr val="FF0000"/>
                </a:solidFill>
                <a:latin typeface=".VnBlackH" pitchFamily="34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 VÀ ĐT QUẬN TÂN BÌNH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YÊN THẾ</a:t>
            </a:r>
            <a:endParaRPr lang="en-US" sz="1600" dirty="0">
              <a:solidFill>
                <a:srgbClr val="FF0000"/>
              </a:solidFill>
              <a:latin typeface=".VnBlackH" pitchFamily="34" charset="0"/>
            </a:endParaRPr>
          </a:p>
        </p:txBody>
      </p:sp>
      <p:pic>
        <p:nvPicPr>
          <p:cNvPr id="3077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066800" y="2931061"/>
            <a:ext cx="7620000" cy="1323439"/>
          </a:xfrm>
          <a:prstGeom prst="rect">
            <a:avLst/>
          </a:prstGeom>
          <a:solidFill>
            <a:srgbClr val="FFFF00">
              <a:alpha val="72940"/>
            </a:srgbClr>
          </a:solidFill>
          <a:ln w="76200">
            <a:pattFill prst="sphere">
              <a:fgClr>
                <a:srgbClr val="FFCC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Ảnh 15" descr="400839.t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Subtitle 2"/>
          <p:cNvSpPr txBox="1">
            <a:spLocks/>
          </p:cNvSpPr>
          <p:nvPr/>
        </p:nvSpPr>
        <p:spPr bwMode="auto">
          <a:xfrm>
            <a:off x="1549400" y="5956300"/>
            <a:ext cx="6375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ts val="250"/>
              </a:spcBef>
              <a:spcAft>
                <a:spcPct val="0"/>
              </a:spcAft>
              <a:buClr>
                <a:srgbClr val="BBE0E3"/>
              </a:buClr>
              <a:buSzPct val="80000"/>
              <a:buFont typeface="Wingdings 2" pitchFamily="18" charset="2"/>
              <a:buChar char=""/>
            </a:pPr>
            <a:r>
              <a:rPr lang="en-US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2400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34236"/>
      </p:ext>
    </p:extLst>
  </p:cSld>
  <p:clrMapOvr>
    <a:masterClrMapping/>
  </p:clrMapOvr>
  <p:transition advTm="110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1458 0.31713 C -0.00208 0.30625 0.01042 0.29421 0.025 0.28912 C 0.03073 0.2669 0.05069 0.26018 0.06458 0.24884 C 0.07778 0.21389 0.06007 0.2574 0.07622 0.22708 C 0.0783 0.22338 0.07882 0.21828 0.0809 0.21458 C 0.08281 0.21111 0.08594 0.20879 0.08785 0.20532 C 0.09288 0.19629 0.0967 0.18634 0.10174 0.17731 C 0.10382 0.16944 0.10868 0.15254 0.10868 0.14328 C 0.10868 0.11365 0.08872 0.0956 0.06927 0.08727 C 0.05191 0.07176 0.03142 0.07083 0.01111 0.06875 C 0.00972 0.06828 -0.02135 0.0581 -0.02378 0.05625 C -0.03212 0.04977 -0.03976 0.03217 -0.04479 0.02222 C -0.04826 0.0074 -0.0526 -0.00672 -0.05642 -0.0213 C -0.05521 -0.05232 -0.05833 -0.10023 -0.03542 -0.12084 C -0.02691 -0.13773 -0.0349 -0.12385 -0.0191 -0.14236 C -0.01076 -0.15209 -0.0099 -0.15648 -0.00295 -0.17037 C 0.00243 -0.18148 0.00885 -0.19491 0.00417 -0.20787 " pathEditMode="relative" rAng="0" ptsTypes="ffffffffffffffffA">
                                      <p:cBhvr>
                                        <p:cTn id="16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3" presetClass="emph" presetSubtype="10" decel="50000" fill="hold" grpId="3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ngày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tháng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năm 20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sz="4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Mĩ thuật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82949"/>
            <a:ext cx="2514600" cy="3531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296" y="2582949"/>
            <a:ext cx="2312504" cy="3528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2582949"/>
            <a:ext cx="2476412" cy="3528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8154038"/>
      </p:ext>
    </p:extLst>
  </p:cSld>
  <p:clrMapOvr>
    <a:masterClrMapping/>
  </p:clrMapOvr>
  <p:transition advTm="187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ngày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tháng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năm 20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sz="4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Mĩ thuật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3" y="1600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85800" y="2133600"/>
            <a:ext cx="8001000" cy="441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hãy vẽ chân dung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trai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mà em yêu quý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34 – 35.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76507"/>
      </p:ext>
    </p:extLst>
  </p:cSld>
  <p:clrMapOvr>
    <a:masterClrMapping/>
  </p:clrMapOvr>
  <p:transition advTm="820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ngày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tháng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năm 20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sz="4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Mĩ thuật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9220200" cy="540226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89583"/>
              </p:ext>
            </p:extLst>
          </p:nvPr>
        </p:nvGraphicFramePr>
        <p:xfrm>
          <a:off x="228600" y="3352800"/>
          <a:ext cx="8229600" cy="496126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Vertical Scroll 3"/>
          <p:cNvSpPr/>
          <p:nvPr/>
        </p:nvSpPr>
        <p:spPr>
          <a:xfrm>
            <a:off x="-19878" y="2249557"/>
            <a:ext cx="2395330" cy="4572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3900" y="2131943"/>
            <a:ext cx="4343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 dùng những màu gì để vẽ màu da, màu tóc, màu áo của bạn? Vì sao?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0648" y="3710610"/>
            <a:ext cx="4343400" cy="1470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sẽ làm gì thêm để bức chân dung bạn em đẹp hơn?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7457" y="5253831"/>
            <a:ext cx="4366591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chia sẻ các bước thực hiện sản phẩm.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4" idx="3"/>
            <a:endCxn id="5" idx="0"/>
          </p:cNvCxnSpPr>
          <p:nvPr/>
        </p:nvCxnSpPr>
        <p:spPr>
          <a:xfrm flipV="1">
            <a:off x="2076036" y="3352800"/>
            <a:ext cx="2267364" cy="1182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 flipV="1">
            <a:off x="2076036" y="4446105"/>
            <a:ext cx="2343564" cy="89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2076036" y="4535557"/>
            <a:ext cx="2267364" cy="1556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9009920"/>
      </p:ext>
    </p:extLst>
  </p:cSld>
  <p:clrMapOvr>
    <a:masterClrMapping/>
  </p:clrMapOvr>
  <p:transition advTm="3772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ngày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tháng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năm 20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sz="4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Mĩ thuật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220200" cy="5257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457200" y="2133600"/>
            <a:ext cx="8382000" cy="4343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2-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24).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222262"/>
      </p:ext>
    </p:extLst>
  </p:cSld>
  <p:clrMapOvr>
    <a:masterClrMapping/>
  </p:clrMapOvr>
  <p:transition advTm="3142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62000" y="2971800"/>
            <a:ext cx="7620000" cy="1938992"/>
          </a:xfrm>
          <a:prstGeom prst="rect">
            <a:avLst/>
          </a:prstGeom>
          <a:solidFill>
            <a:srgbClr val="FFFF00">
              <a:alpha val="72940"/>
            </a:srgbClr>
          </a:solidFill>
          <a:ln w="76200">
            <a:pattFill prst="sphere">
              <a:fgClr>
                <a:srgbClr val="FFCC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Ảnh 15" descr="400839.t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369" name="WindowsMediaPlayer1" r:id="rId2" imgW="380880" imgH="304920"/>
        </mc:Choice>
        <mc:Fallback>
          <p:control name="WindowsMediaPlayer1" r:id="rId2" imgW="380880" imgH="30492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5410200"/>
                  <a:ext cx="3810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46995268"/>
      </p:ext>
    </p:extLst>
  </p:cSld>
  <p:clrMapOvr>
    <a:masterClrMapping/>
  </p:clrMapOvr>
  <p:transition advTm="12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1458 0.31713 C -0.00208 0.30625 0.01042 0.29421 0.025 0.28912 C 0.03073 0.2669 0.05069 0.26018 0.06458 0.24884 C 0.07778 0.21389 0.06007 0.2574 0.07622 0.22708 C 0.0783 0.22338 0.07882 0.21828 0.0809 0.21458 C 0.08281 0.21111 0.08594 0.20879 0.08785 0.20532 C 0.09288 0.19629 0.0967 0.18634 0.10174 0.17731 C 0.10382 0.16944 0.10868 0.15254 0.10868 0.14328 C 0.10868 0.11365 0.08872 0.0956 0.06927 0.08727 C 0.05191 0.07176 0.03142 0.07083 0.01111 0.06875 C 0.00972 0.06828 -0.02135 0.0581 -0.02378 0.05625 C -0.03212 0.04977 -0.03976 0.03217 -0.04479 0.02222 C -0.04826 0.0074 -0.0526 -0.00672 -0.05642 -0.0213 C -0.05521 -0.05232 -0.05833 -0.10023 -0.03542 -0.12084 C -0.02691 -0.13773 -0.0349 -0.12385 -0.0191 -0.14236 C -0.01076 -0.15209 -0.0099 -0.15648 -0.00295 -0.17037 C 0.00243 -0.18148 0.00885 -0.19491 0.00417 -0.20787 " pathEditMode="relative" rAng="0" ptsTypes="ffffffffffffffffA">
                                      <p:cBhvr>
                                        <p:cTn id="16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3" presetClass="emph" presetSubtype="10" decel="50000" fill="hold" grpId="3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7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>
                <a:solidFill>
                  <a:prstClr val="black"/>
                </a:solidFill>
                <a:cs typeface="Times New Roman" pitchFamily="18" charset="0"/>
              </a:rPr>
              <a:t>Thứ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prstClr val="black"/>
                </a:solidFill>
                <a:cs typeface="Times New Roman" pitchFamily="18" charset="0"/>
              </a:rPr>
              <a:t>ngày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dirty="0">
                <a:solidFill>
                  <a:prstClr val="black"/>
                </a:solidFill>
                <a:cs typeface="Times New Roman" pitchFamily="18" charset="0"/>
              </a:rPr>
              <a:t>tháng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dirty="0">
                <a:solidFill>
                  <a:prstClr val="black"/>
                </a:solidFill>
                <a:cs typeface="Times New Roman" pitchFamily="18" charset="0"/>
              </a:rPr>
              <a:t>năm 20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dirty="0">
                <a:solidFill>
                  <a:prstClr val="black"/>
                </a:solidFill>
                <a:cs typeface="Times New Roman" pitchFamily="18" charset="0"/>
              </a:rPr>
              <a:t>Mĩ thuật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(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23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2-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24).</a:t>
            </a:r>
          </a:p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3-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25).</a:t>
            </a:r>
          </a:p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4-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26).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226745"/>
      </p:ext>
    </p:extLst>
  </p:cSld>
  <p:clrMapOvr>
    <a:masterClrMapping/>
  </p:clrMapOvr>
  <p:transition advTm="246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>
                <a:solidFill>
                  <a:prstClr val="black"/>
                </a:solidFill>
                <a:cs typeface="Times New Roman" pitchFamily="18" charset="0"/>
              </a:rPr>
              <a:t>Thứ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prstClr val="black"/>
                </a:solidFill>
                <a:cs typeface="Times New Roman" pitchFamily="18" charset="0"/>
              </a:rPr>
              <a:t>ngày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dirty="0">
                <a:solidFill>
                  <a:prstClr val="black"/>
                </a:solidFill>
                <a:cs typeface="Times New Roman" pitchFamily="18" charset="0"/>
              </a:rPr>
              <a:t>tháng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dirty="0">
                <a:solidFill>
                  <a:prstClr val="black"/>
                </a:solidFill>
                <a:cs typeface="Times New Roman" pitchFamily="18" charset="0"/>
              </a:rPr>
              <a:t>năm 20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dirty="0">
                <a:solidFill>
                  <a:prstClr val="black"/>
                </a:solidFill>
                <a:cs typeface="Times New Roman" pitchFamily="18" charset="0"/>
              </a:rPr>
              <a:t>Mĩ thuật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lvl="0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(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23).</a:t>
            </a:r>
          </a:p>
          <a:p>
            <a:pPr marL="0" indent="0" algn="ctr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Bút chì gỗ Thiên Long GP-018 – FlexOffice - Thiên Long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79" y="3500658"/>
            <a:ext cx="2286000" cy="189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hần màu xanh trên cục tẩy dùng để làm gì?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79" y="5331597"/>
            <a:ext cx="2864243" cy="15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ảm nhận dùng bộ bút màu Crayola có thể rửa bằng nước cho bé 1~3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00" y="3500658"/>
            <a:ext cx="3143356" cy="304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727450"/>
            <a:ext cx="2000636" cy="2914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3730230"/>
      </p:ext>
    </p:extLst>
  </p:cSld>
  <p:clrMapOvr>
    <a:masterClrMapping/>
  </p:clrMapOvr>
  <p:transition advTm="2465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Thứ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ngày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tháng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năm 20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sz="4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Mĩ thuật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dung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25" y="3352800"/>
            <a:ext cx="2077345" cy="2773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926" y="3375991"/>
            <a:ext cx="1818236" cy="2750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131" y="3352800"/>
            <a:ext cx="2088053" cy="2773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5649" y="3352799"/>
            <a:ext cx="1786645" cy="2773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115900"/>
      </p:ext>
    </p:extLst>
  </p:cSld>
  <p:clrMapOvr>
    <a:masterClrMapping/>
  </p:clrMapOvr>
  <p:transition advTm="199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Thứ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ngày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tháng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năm 20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sz="4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Mĩ thuật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30855"/>
              </p:ext>
            </p:extLst>
          </p:nvPr>
        </p:nvGraphicFramePr>
        <p:xfrm>
          <a:off x="238539" y="2971800"/>
          <a:ext cx="8458200" cy="5277168"/>
        </p:xfrm>
        <a:graphic>
          <a:graphicData uri="http://schemas.openxmlformats.org/drawingml/2006/table">
            <a:tbl>
              <a:tblPr/>
              <a:tblGrid>
                <a:gridCol w="8458200"/>
              </a:tblGrid>
              <a:tr h="26385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85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917096" y="2680597"/>
            <a:ext cx="3200400" cy="41177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xét, nhận biết vị trí hình dáng, màu sắc của chân dung trong tranh vẽ với chân dung của bạn bè trong cuộc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24809" y="2736920"/>
            <a:ext cx="3200400" cy="41177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504" y="2710416"/>
            <a:ext cx="3200400" cy="41177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khuôn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133373"/>
      </p:ext>
    </p:extLst>
  </p:cSld>
  <p:clrMapOvr>
    <a:masterClrMapping/>
  </p:clrMapOvr>
  <p:transition advTm="1917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ngày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tháng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năm 20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sz="4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Mĩ thuật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KL: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504" y="2710416"/>
            <a:ext cx="3200400" cy="411776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huôn 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các hình cơ bản như tròn, xoan, vuông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miệng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6" name="Oval 5"/>
          <p:cNvSpPr/>
          <p:nvPr/>
        </p:nvSpPr>
        <p:spPr>
          <a:xfrm>
            <a:off x="2693504" y="2650607"/>
            <a:ext cx="2895600" cy="38265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055704" y="1630017"/>
            <a:ext cx="4088296" cy="52279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bè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to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…..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44850"/>
      </p:ext>
    </p:extLst>
  </p:cSld>
  <p:clrMapOvr>
    <a:masterClrMapping/>
  </p:clrMapOvr>
  <p:transition advTm="1040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4000" dirty="0" smtClean="0">
                <a:solidFill>
                  <a:prstClr val="black"/>
                </a:solidFill>
                <a:cs typeface="Times New Roman" pitchFamily="18" charset="0"/>
              </a:rPr>
              <a:t>Thứ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ngày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tháng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năm 20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vi-VN" sz="4000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vi-VN" sz="4000" dirty="0">
                <a:solidFill>
                  <a:prstClr val="black"/>
                </a:solidFill>
                <a:cs typeface="Times New Roman" pitchFamily="18" charset="0"/>
              </a:rPr>
              <a:t>Mĩ thuật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II/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dung: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53786"/>
              </p:ext>
            </p:extLst>
          </p:nvPr>
        </p:nvGraphicFramePr>
        <p:xfrm>
          <a:off x="33130" y="2209800"/>
          <a:ext cx="4419600" cy="456565"/>
        </p:xfrm>
        <a:graphic>
          <a:graphicData uri="http://schemas.openxmlformats.org/drawingml/2006/table">
            <a:tbl>
              <a:tblPr/>
              <a:tblGrid>
                <a:gridCol w="44196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2641" y="2931557"/>
            <a:ext cx="4132472" cy="3099354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152400" y="2530475"/>
            <a:ext cx="3810000" cy="4016995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B1.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Vẽ hình khuôn mặt bằng các hình cơ bản như tròn, xoan, vuông…(lưu ý vẽ hình chân dung cân đối với khổ giấy)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252351"/>
      </p:ext>
    </p:extLst>
  </p:cSld>
  <p:clrMapOvr>
    <a:masterClrMapping/>
  </p:clrMapOvr>
  <p:transition advTm="1276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II/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dung: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81200"/>
            <a:ext cx="5334000" cy="4572001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B2.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Xác định và vẽ các bộ phận mắt-mũi-miệng…trên khuôn mặt.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199" y="2376080"/>
            <a:ext cx="3421785" cy="410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1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II/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dung: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4800600" cy="4495800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B3.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Vẽ hình ảnh phụ, vẽ màu.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133600"/>
            <a:ext cx="3276600" cy="43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8259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9|5.3|3.6|1.4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4|0.7|5.1|0.9|7.9|3.9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9|5.3|3.6|1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2|0.8|5.4|0.8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5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1|2.8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9|2.3|2.6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9|1.1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9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|0.9|8.6|11.3|9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668</Words>
  <Application>Microsoft Office PowerPoint</Application>
  <PresentationFormat>On-screen Show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Thứ hai ngày 22 tháng 2 năm 2021 Mĩ thuật Chủ đề 6: Những người bạn</vt:lpstr>
      <vt:lpstr>Thứ hai ngày 22 tháng 2 năm 2021 Mĩ thuật Chủ đề 6: Những người bạn</vt:lpstr>
      <vt:lpstr>Thứ hai ngày 22 tháng 2 năm 2021 Mĩ thuật Chủ đề 6: Những người bạn</vt:lpstr>
      <vt:lpstr>Thứ hai ngày 22 tháng 2 năm 2021 Mĩ thuật Chủ đề 6: Những người bạn</vt:lpstr>
      <vt:lpstr>Thứ hai ngày 22 tháng 2 năm 2021 Mĩ thuật Chủ đề 6: Những người bạn</vt:lpstr>
      <vt:lpstr>Thứ hai ngày 22 tháng 2 năm 2021 Mĩ thuật Chủ đề 6: Những người bạn</vt:lpstr>
      <vt:lpstr>II/ Cách vẽ chân dung: </vt:lpstr>
      <vt:lpstr>II/ Cách vẽ chân dung: </vt:lpstr>
      <vt:lpstr>Thứ hai ngày 22 tháng 2 năm 2021 Mĩ thuật Chủ đề 6: Những người bạn</vt:lpstr>
      <vt:lpstr>Thứ hai ngày 22 tháng 2 năm 2021 Mĩ thuật Chủ đề 6: Những người bạn</vt:lpstr>
      <vt:lpstr>Thứ hai ngày 22 tháng 2 năm 2021 Mĩ thuật Chủ đề 6: Những người bạn</vt:lpstr>
      <vt:lpstr>Thứ hai ngày 22 tháng 2 năm 2021 Mĩ thuật Chủ đề 6: Những người bạn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371</cp:revision>
  <dcterms:created xsi:type="dcterms:W3CDTF">2015-01-08T13:23:46Z</dcterms:created>
  <dcterms:modified xsi:type="dcterms:W3CDTF">2021-02-20T08:20:14Z</dcterms:modified>
</cp:coreProperties>
</file>